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1" r:id="rId12"/>
    <p:sldId id="268" r:id="rId13"/>
    <p:sldId id="270" r:id="rId14"/>
    <p:sldId id="272" r:id="rId15"/>
    <p:sldId id="27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0C9-E0E1-407E-A846-834CA6B6ED5A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107B-93C2-4D6F-9471-9E52674D9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2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0C9-E0E1-407E-A846-834CA6B6ED5A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107B-93C2-4D6F-9471-9E52674D9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74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0C9-E0E1-407E-A846-834CA6B6ED5A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107B-93C2-4D6F-9471-9E52674D9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3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0C9-E0E1-407E-A846-834CA6B6ED5A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107B-93C2-4D6F-9471-9E52674D9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7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0C9-E0E1-407E-A846-834CA6B6ED5A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107B-93C2-4D6F-9471-9E52674D9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86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0C9-E0E1-407E-A846-834CA6B6ED5A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107B-93C2-4D6F-9471-9E52674D9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39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0C9-E0E1-407E-A846-834CA6B6ED5A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107B-93C2-4D6F-9471-9E52674D9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2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0C9-E0E1-407E-A846-834CA6B6ED5A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107B-93C2-4D6F-9471-9E52674D9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352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0C9-E0E1-407E-A846-834CA6B6ED5A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107B-93C2-4D6F-9471-9E52674D9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0C9-E0E1-407E-A846-834CA6B6ED5A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107B-93C2-4D6F-9471-9E52674D9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626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50C9-E0E1-407E-A846-834CA6B6ED5A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8107B-93C2-4D6F-9471-9E52674D9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7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50C9-E0E1-407E-A846-834CA6B6ED5A}" type="datetimeFigureOut">
              <a:rPr lang="ru-RU" smtClean="0"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8107B-93C2-4D6F-9471-9E52674D95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2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oni.club/uploads/posts/2023-01/1674363350_foni-club-p-fon-apelsini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9872" y="636814"/>
            <a:ext cx="7886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Презентация</a:t>
            </a:r>
            <a:br>
              <a:rPr lang="ru-RU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образовательной программы дошкольного образования</a:t>
            </a:r>
            <a:br>
              <a:rPr lang="ru-RU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МБДОУ «Детский сад № 75»</a:t>
            </a:r>
            <a:br>
              <a:rPr lang="ru-RU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Иваново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37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8745" y="1003279"/>
            <a:ext cx="915451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Для достижения высокого результата в       образовательном процессе мы акцентируем внимание на следующих моментах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</a:p>
          <a:p>
            <a:pPr algn="ctr">
              <a:buNone/>
            </a:pPr>
            <a:endParaRPr lang="ru-RU" sz="2800" b="1" dirty="0">
              <a:solidFill>
                <a:srgbClr val="C0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Составляем режим дня с учётом санитарно-эпидемиологических требований, возрастных и индивидуальных особенностей детей;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Составляем тематическое планирование на каждую возрастную группу;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Развивающую предметно – пространственную среду выстраиваем по следующим принципам: учитываем возрастные, национально-культурные, климатические условия. Развивающая предметно – пространственная среда обеспечивает реализацию образовательной программы, реализацию двигательной активности, эмоциональное благополучие наших воспитанников;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Осуществляем психолого-педагогическую помощь (в том числе индивидуальную) детям с общим недоразвитием речи, и детям с ОВЗ (нарушения слуха).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1361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7380" y="84083"/>
            <a:ext cx="769357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Особенности взаимодействия педагогического коллектива с семьями воспитанников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4414" y="1280112"/>
            <a:ext cx="895481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Достижение целей осуществляется через решение основных задач: </a:t>
            </a:r>
            <a:endParaRPr lang="ru-RU" sz="2000" dirty="0" smtClean="0"/>
          </a:p>
          <a:p>
            <a:pPr marL="342900" indent="-342900">
              <a:buAutoNum type="arabicParenR"/>
            </a:pPr>
            <a:r>
              <a:rPr lang="ru-RU" sz="2000" dirty="0" smtClean="0"/>
              <a:t>информирование </a:t>
            </a:r>
            <a:r>
              <a:rPr lang="ru-RU" sz="2000" dirty="0"/>
              <a:t>родителей (законных представителей) и общественности относительно целей ДО, общих для всего образовательного пространства Российской Федерации, о мерах господдержки семьям, имеющим детей дошкольного возраста, а также об образовательной программе, реализуемой в ДОО; </a:t>
            </a:r>
            <a:endParaRPr lang="ru-RU" sz="2000" dirty="0" smtClean="0"/>
          </a:p>
          <a:p>
            <a:pPr marL="342900" indent="-342900">
              <a:buAutoNum type="arabicParenR"/>
            </a:pPr>
            <a:r>
              <a:rPr lang="ru-RU" sz="2000" dirty="0" smtClean="0"/>
              <a:t>просвещение </a:t>
            </a:r>
            <a:r>
              <a:rPr lang="ru-RU" sz="2000" dirty="0"/>
              <a:t>родителей (законных представителей), повышение их правовой, психолого-педагогической компетентности в вопросах охраны и укрепления здоровья, развития и образования детей; 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 </a:t>
            </a:r>
            <a:r>
              <a:rPr lang="ru-RU" sz="2000" dirty="0"/>
              <a:t>способствование развитию ответственного и осознанного </a:t>
            </a:r>
            <a:r>
              <a:rPr lang="ru-RU" sz="2000" dirty="0" err="1"/>
              <a:t>родительства</a:t>
            </a:r>
            <a:r>
              <a:rPr lang="ru-RU" sz="2000" dirty="0"/>
              <a:t> как базовой основы благополучия семьи; 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построение </a:t>
            </a:r>
            <a:r>
              <a:rPr lang="ru-RU" sz="2000" dirty="0"/>
              <a:t>взаимодействия в форме сотрудничества и установления партнёрских отношений с родителями (законными представителями) детей младенческого, раннего и дошкольного возраста для решения образовательных задач; </a:t>
            </a:r>
          </a:p>
          <a:p>
            <a:pPr marL="342900" indent="-342900">
              <a:buAutoNum type="arabicParenR"/>
            </a:pPr>
            <a:r>
              <a:rPr lang="ru-RU" sz="2000" dirty="0" smtClean="0"/>
              <a:t>вовлечение </a:t>
            </a:r>
            <a:r>
              <a:rPr lang="ru-RU" sz="2000" dirty="0"/>
              <a:t>родителей (законных представителей) в образовательный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521838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5076" y="107438"/>
            <a:ext cx="86079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Особенности взаимодействия педагогического коллектива с семьями воспитанников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310" y="1061545"/>
            <a:ext cx="11687504" cy="56323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Построение взаимодействия с родителями (законными представителями) придерживаться следующих принципов: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приоритет </a:t>
            </a:r>
            <a:r>
              <a:rPr lang="ru-RU" dirty="0"/>
              <a:t>семьи в воспитании, обучении и развитии ребёнка: в соответствии с Законом об образовании у родителей (законных представителей) обучающихся не только есть преимущественное право на обучение и воспитание детей, но именно они обязаны заложить основы физического, нравственного и интеллектуального развития личности ребёнка;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открытость: для родителей (законных представителей) доступна актуальная информация об особенностях пребывания ребёнка в группе; каждому из родителей (законных представителей) представлен свободный доступ в ДОУ; между педагогами и родителями (законными представителями) ведётся обмен информации об особенностях развития ребёнка в ДОУ и в семье. 3) взаимное доверие, уважение и доброжелательность во взаимоотношениях педагогов и родителей (законных представителей): при взаимодействии педагогу необходимо придерживаться этики и культурных правил общения, проявлять позитивный настрой на общение и сотрудничество с родителями (законными представителями); важно этично и разумно использовать полученную информацию как со стороны педагогов, так и со стороны родителей (законных представителей) в интересах детей;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индивидуально-дифференцированный подход к каждой семье: при взаимодействии необходимо учитывать особенности семейного воспитания, потребности родителей (законных представителей) в отношении образования ребёнка отношение к педагогу и ДОО, проводимым мероприятиям; возможности включения родителей (законных представителей) в совместное решение образовательных задач; 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dirty="0"/>
              <a:t>) </a:t>
            </a:r>
            <a:r>
              <a:rPr lang="ru-RU" dirty="0" err="1"/>
              <a:t>возрастосообразность</a:t>
            </a:r>
            <a:r>
              <a:rPr lang="ru-RU" dirty="0"/>
              <a:t>: при планировании и осуществлении взаимодействия учитывается особенности и характер отношений ребёнка с родителями (законными представителями), прежде всего, с матерью (преимущественно для детей младенческого и раннего возраста), обусловленные возрастными особенностями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314231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6"/>
          <p:cNvSpPr txBox="1">
            <a:spLocks/>
          </p:cNvSpPr>
          <p:nvPr/>
        </p:nvSpPr>
        <p:spPr>
          <a:xfrm>
            <a:off x="1544287" y="-107577"/>
            <a:ext cx="9103426" cy="1797627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7030A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 систематическом посещении детского сада к окончанию выпускной группы наши воспитанники могут добиться следующих результатов развития: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43807" y="1797269"/>
            <a:ext cx="83039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000" dirty="0"/>
              <a:t>Ребёнок научится взаимодействовать со сверстниками и взрослыми, сможет проявлять инициативу в разных видах деятельности;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000" dirty="0"/>
              <a:t>Ребёнок станет  любознательным, будет интересоваться причинно-следственными связями, самостоятельно придумывать объяснения явлениям природы, сможет принимать решения самостоятельно;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000" dirty="0"/>
              <a:t>Ребёнок будет уметь выражать свои мысли, чувства и желания, будет правильно формулировать и обращается с вопросами к взрослым и сверстникам,  будет использовать грамматически правильную, связную речь для выражения собственных мыслей;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000" dirty="0"/>
              <a:t>Ребёнок  будет обладать развитым воображением,  научится проявлять интерес к разным видам произведений искусства;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ru-RU" sz="2000" dirty="0"/>
              <a:t>Ребёнок овладеет навыками самообслуживания, он станет подвижным, выносливым, развитым.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9232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62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 txBox="1">
            <a:spLocks/>
          </p:cNvSpPr>
          <p:nvPr/>
        </p:nvSpPr>
        <p:spPr>
          <a:xfrm>
            <a:off x="3914953" y="809533"/>
            <a:ext cx="4753155" cy="4011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Euphemia"/>
              </a:rPr>
              <a:t>Образовательная программа дошкольного образования детского сада написана для того, чтобы каждый ребёнок нашего дошкольного учреждения мог полноценно и счастливо каждый день проживать удивительный и неповторимый период своей жизни под названием «ДЕТСТВО»!!!</a:t>
            </a:r>
            <a:endParaRPr lang="ru-RU" sz="2400" b="1" dirty="0">
              <a:solidFill>
                <a:srgbClr val="C00000"/>
              </a:solidFill>
              <a:latin typeface="Euphemia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38" y="276046"/>
            <a:ext cx="2734574" cy="2050931"/>
          </a:xfrm>
          <a:prstGeom prst="ellipse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0834" y="2162268"/>
            <a:ext cx="2971437" cy="2228577"/>
          </a:xfrm>
          <a:prstGeom prst="ellipse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9993" y="4008321"/>
            <a:ext cx="2870799" cy="2153100"/>
          </a:xfrm>
          <a:prstGeom prst="ellipse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 r="-1482"/>
          <a:stretch>
            <a:fillRect/>
          </a:stretch>
        </p:blipFill>
        <p:spPr bwMode="auto">
          <a:xfrm>
            <a:off x="4589254" y="4563374"/>
            <a:ext cx="3001992" cy="1952390"/>
          </a:xfrm>
          <a:prstGeom prst="ellipse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03261" y="4051452"/>
            <a:ext cx="2689645" cy="2017234"/>
          </a:xfrm>
          <a:prstGeom prst="ellipse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4874" y="2179517"/>
            <a:ext cx="2695396" cy="2021547"/>
          </a:xfrm>
          <a:prstGeom prst="ellipse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17789" y="345057"/>
            <a:ext cx="2608332" cy="1958196"/>
          </a:xfrm>
          <a:prstGeom prst="ellipse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3227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79" y="0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6514" y="141904"/>
            <a:ext cx="5465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Euphemia"/>
              </a:rPr>
              <a:t>Уважаемые родители!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34810" y="929549"/>
            <a:ext cx="4082475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 1 сентября 2013 г. Вступил в силе Федеральный закон «Об образовании в Российской Федерации» №273-ФЗ от 29.12.2012 г.</a:t>
            </a:r>
            <a:endParaRPr lang="ru-RU" sz="2000" b="1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5119228" y="1523488"/>
            <a:ext cx="996043" cy="718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19157" y="788235"/>
            <a:ext cx="555171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Новый Закон об образовании признает дошкольное образование первым из уровней общего образования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19157" y="2176634"/>
            <a:ext cx="5551714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Новый Закон об образовании признает дошкольное образование первым из уровней общего образования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14600" y="4305710"/>
            <a:ext cx="3763735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 1 января 2014 г. Вступил в силу Федеральный государственный образовательный стандарт дошкольного образования (ФГОС ДО)</a:t>
            </a:r>
            <a:endParaRPr lang="ru-RU" sz="20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6319157" y="4914900"/>
            <a:ext cx="979714" cy="881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298871" y="3565033"/>
            <a:ext cx="4781329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Согласно ФГОС ДО образовательная программа дошкольного образования разрабатывается и утверждается дошкольной организацией самостоятельно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98870" y="5310780"/>
            <a:ext cx="4781329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Каждый родитель имеет право познакомиться с образовательной программой дошкольного образования</a:t>
            </a:r>
            <a:endParaRPr lang="ru-RU" sz="20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2079"/>
            <a:ext cx="2298031" cy="278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s://almamater13.ru/800/600/http/slanmo.ru/tinybrowser/images/photo/2019/10/14/fgos_d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37" y="2614840"/>
            <a:ext cx="2402114" cy="163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7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81957" y="1156138"/>
            <a:ext cx="96800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ошкольного образовательного учреждения-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Локальный нормативный акт, определяющий содержание дошкольного образования в дошкольном образовательном учреждении</a:t>
            </a:r>
          </a:p>
          <a:p>
            <a:pPr algn="ctr"/>
            <a:endParaRPr lang="ru-RU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737" y="2963918"/>
            <a:ext cx="911246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на основе: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образовательной программы дошкольного образования (Далее ФОП ДО)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образовательного стандарта дошкольного образования (ФГОС ДО)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нормативных правовых актов, содержащих обязательные требования к условиям организации дошкольного образования, а также в соответствии с федеральными, региональными, муниципальными и институциональными нормативными документами и локальными нормативными актами</a:t>
            </a:r>
          </a:p>
        </p:txBody>
      </p:sp>
    </p:spTree>
    <p:extLst>
      <p:ext uri="{BB962C8B-B14F-4D97-AF65-F5344CB8AC3E}">
        <p14:creationId xmlns:p14="http://schemas.microsoft.com/office/powerpoint/2010/main" val="250661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62095" y="2260082"/>
            <a:ext cx="3520965" cy="23698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Цель Программы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algn="just"/>
            <a:r>
              <a:rPr lang="ru-RU" sz="1600" dirty="0" smtClean="0"/>
              <a:t>разностороннее </a:t>
            </a:r>
            <a:r>
              <a:rPr lang="ru-RU" sz="1600" dirty="0"/>
              <a:t>развитие ребёнка в период дошкольного детства с учётом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14496" y="0"/>
            <a:ext cx="321616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Задача № 1</a:t>
            </a:r>
          </a:p>
          <a:p>
            <a:pPr algn="ctr"/>
            <a:r>
              <a:rPr lang="ru-RU" dirty="0"/>
              <a:t>обеспечение единых для Российской Федерации содержания ДО и планируемых результатов освоения образовательной программы ДО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0206" y="-2"/>
            <a:ext cx="321616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Задача №8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Обеспечивать разнообразие и вариативность содержания образовательного процесса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0110" y="-3"/>
            <a:ext cx="3510453" cy="2092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Задача № 2</a:t>
            </a:r>
          </a:p>
          <a:p>
            <a:pPr lvl="0" algn="ctr"/>
            <a:r>
              <a:rPr lang="ru-RU" sz="1600" dirty="0"/>
              <a:t>приобщение </a:t>
            </a:r>
            <a:r>
              <a:rPr lang="ru-RU" sz="1600" dirty="0" smtClean="0"/>
              <a:t>детей к </a:t>
            </a:r>
            <a:r>
              <a:rPr lang="ru-RU" sz="1600" dirty="0"/>
              <a:t>базовым ценностям российского </a:t>
            </a:r>
            <a:r>
              <a:rPr lang="ru-RU" sz="1600" dirty="0" smtClean="0"/>
              <a:t>народа;</a:t>
            </a:r>
            <a:r>
              <a:rPr lang="ru-RU" sz="1600" dirty="0"/>
              <a:t> создание условий для формирования ценностного отношения к окружающему миру, становления опыта действий и поступков на основе осмысления ценностей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534399" y="2386565"/>
            <a:ext cx="321616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Задача № 3</a:t>
            </a:r>
          </a:p>
          <a:p>
            <a:pPr algn="ctr"/>
            <a:r>
              <a:rPr lang="ru-RU" dirty="0" smtClean="0"/>
              <a:t>Построение (структурирование</a:t>
            </a:r>
            <a:r>
              <a:rPr lang="ru-RU" dirty="0"/>
              <a:t>) содержания образовательной деятельности на основе учёта возрастных и индивидуальных особенностей развития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34399" y="4711577"/>
            <a:ext cx="3510453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Задача № 4</a:t>
            </a:r>
          </a:p>
          <a:p>
            <a:pPr lvl="0" algn="ctr"/>
            <a:r>
              <a:rPr lang="ru-RU" dirty="0"/>
              <a:t>создание условий для равного доступа к образованию для всех детей дошкольного возраста с учётом разнообразия образовательных потребностей и индивидуальных возможностей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14496" y="4815245"/>
            <a:ext cx="321616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Задача № 5</a:t>
            </a:r>
          </a:p>
          <a:p>
            <a:pPr algn="ctr"/>
            <a:r>
              <a:rPr lang="ru-RU" dirty="0"/>
              <a:t>охрана и укрепление физического и психического здоровья детей, в том числе их эмоционального благополучия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168" y="4676745"/>
            <a:ext cx="3510453" cy="20928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Задача № 6</a:t>
            </a:r>
          </a:p>
          <a:p>
            <a:pPr algn="ctr"/>
            <a:r>
              <a:rPr lang="ru-RU" sz="1600" dirty="0"/>
              <a:t>обеспечение развития физических, личностных, нравственных качеств и основ патриотизма, интеллектуальных и художественно-творческих способностей ребёнка, его инициативности, </a:t>
            </a:r>
            <a:r>
              <a:rPr lang="ru-RU" sz="1600" dirty="0" err="1"/>
              <a:t>самосоятельности</a:t>
            </a:r>
            <a:r>
              <a:rPr lang="ru-RU" sz="1600" dirty="0"/>
              <a:t> и ответственности;</a:t>
            </a:r>
            <a:endParaRPr lang="ru-RU" sz="1600" dirty="0" smtClean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312" y="2310681"/>
            <a:ext cx="3216164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rgbClr val="C00000"/>
                </a:solidFill>
              </a:rPr>
              <a:t>Задача № 7</a:t>
            </a:r>
          </a:p>
          <a:p>
            <a:pPr lvl="0" algn="ctr"/>
            <a:r>
              <a:rPr lang="ru-RU" dirty="0" smtClean="0"/>
              <a:t>реализует </a:t>
            </a:r>
            <a:r>
              <a:rPr lang="ru-RU" dirty="0"/>
              <a:t>основные принципы дошкольного образования в соответствии с п. 1.4. Стандарта и Федеральной программы:</a:t>
            </a:r>
          </a:p>
          <a:p>
            <a:pPr algn="ctr"/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719845" y="2932386"/>
            <a:ext cx="746233" cy="609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479585">
            <a:off x="7635766" y="1965490"/>
            <a:ext cx="746233" cy="609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268409">
            <a:off x="7683797" y="4360560"/>
            <a:ext cx="746233" cy="60960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200000">
            <a:off x="5711897" y="1700609"/>
            <a:ext cx="421360" cy="79878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246742">
            <a:off x="5669858" y="4205172"/>
            <a:ext cx="421360" cy="79878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3571791" y="2926502"/>
            <a:ext cx="590304" cy="578066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2942856">
            <a:off x="3520253" y="1809938"/>
            <a:ext cx="792149" cy="65138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7667378">
            <a:off x="3597858" y="4412609"/>
            <a:ext cx="792149" cy="651381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5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0731" y="956441"/>
            <a:ext cx="969053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Программа включает три основных раздела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Целевой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Содержательный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400" dirty="0" smtClean="0"/>
              <a:t>Организационный</a:t>
            </a:r>
          </a:p>
          <a:p>
            <a:pPr algn="ctr"/>
            <a:endParaRPr lang="ru-RU" sz="2400" dirty="0" smtClean="0"/>
          </a:p>
          <a:p>
            <a:r>
              <a:rPr lang="ru-RU" sz="2800" dirty="0"/>
              <a:t>В </a:t>
            </a:r>
            <a:r>
              <a:rPr lang="ru-RU" sz="3200" b="1" dirty="0">
                <a:solidFill>
                  <a:srgbClr val="FF0000"/>
                </a:solidFill>
              </a:rPr>
              <a:t>целевом разделе </a:t>
            </a:r>
            <a:r>
              <a:rPr lang="ru-RU" sz="2800" dirty="0"/>
              <a:t>Программы представлены: цели, задачи, принципы её формирования; планируемые результаты освоения Программы в младенческом, раннем, дошкольном возрастах, а также на этапе завершения освоения Программы; подходы к педагогической диагностике достижения планируемых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34865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1339" y="1517589"/>
            <a:ext cx="110884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Содержательный раздел </a:t>
            </a:r>
            <a:r>
              <a:rPr lang="ru-RU" sz="2000" dirty="0"/>
              <a:t>Программы включает задачи и содержание образовательной деятельности по каждой из образовательных областей для всех возрастных групп обучающихся (социально-коммуникативное, познавательное, речевое, художественно-эстетическое, физическое развитие). В нем представлены описания вариативных форм, способов, методов и средств реализации Программы; особенностей образовательной деятельности разных видов и культурных практик и способов поддержки детской инициативы; взаимодействия педагогического коллектива с семьями обучающихся; направления и задачи коррекционно-развивающей работы с детьми дошкольного возраста с особыми образовательными потребностями различных целевых групп, в том числе детей с ограниченными возможностями здоровья и детей - инвалидов. В содержательный раздел Программы входит рабочая программа воспитания, которая раскрывает задачи и направления воспитательной работы, предусматривает приобщение детей к российским традиционным духовным ценностям, включая культурные ценности своей этнической группы, правилам и нормам поведения в российском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303398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2566" y="1334813"/>
            <a:ext cx="1011095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Организационный раздел </a:t>
            </a:r>
            <a:r>
              <a:rPr lang="ru-RU" sz="2400" dirty="0"/>
              <a:t>Программы включает описание психолого-педагогических и кадровых условий реализации Программы; организации развивающей </a:t>
            </a:r>
            <a:r>
              <a:rPr lang="ru-RU" sz="2400" dirty="0" err="1"/>
              <a:t>предметнопространственной</a:t>
            </a:r>
            <a:r>
              <a:rPr lang="ru-RU" sz="2400" dirty="0"/>
              <a:t> среды в ДОО; материально-техническое обеспечение Программы, обеспеченность методическими материалами и средствами обучения и воспитания. Раздел включает перечни художественной литературы, музыкальных произведений, произведений изобразительного искусства для использования в образовательной работе в разных возрастных группах, а также перечень рекомендованных для семейного просмотра анимационных произведений. В разделе представлены режим и распорядок дня в дошкольных группах, календарный план воспитательной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15715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0797411_3-phonoteka_org-p-fon-dlya-prezentatsii-apelsin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4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9310" y="1471448"/>
            <a:ext cx="91019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/>
              <a:t>обязательной </a:t>
            </a:r>
            <a:r>
              <a:rPr lang="ru-RU" sz="2400" dirty="0" smtClean="0"/>
              <a:t>части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 части</a:t>
            </a:r>
            <a:r>
              <a:rPr lang="ru-RU" sz="2400" dirty="0"/>
              <a:t>, формируемой участниками образовательных отношений (вариативная часть</a:t>
            </a:r>
            <a:r>
              <a:rPr lang="ru-RU" sz="2400" dirty="0" smtClean="0"/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dirty="0" smtClean="0">
                <a:solidFill>
                  <a:srgbClr val="FF0000"/>
                </a:solidFill>
              </a:rPr>
              <a:t>Обязательная </a:t>
            </a:r>
            <a:r>
              <a:rPr lang="ru-RU" sz="2400" b="1" dirty="0">
                <a:solidFill>
                  <a:srgbClr val="FF0000"/>
                </a:solidFill>
              </a:rPr>
              <a:t>часть</a:t>
            </a:r>
            <a:r>
              <a:rPr lang="ru-RU" sz="2400" dirty="0"/>
              <a:t>. Описание образовательной деятельности в соответствии с направлениями развития ребёнка, представленными в пяти образовательных областях, в соответствии с ФОП, с указанием методических пособий, обеспечивающих реализацию данного содержания.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2579" y="220717"/>
            <a:ext cx="8250621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Образовательная программа МБДОУ «Детский сад №75» состоит из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468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1342</Words>
  <Application>Microsoft Office PowerPoint</Application>
  <PresentationFormat>Широкоэкранный</PresentationFormat>
  <Paragraphs>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Euphemia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2023-10-02T13:50:11Z</dcterms:created>
  <dcterms:modified xsi:type="dcterms:W3CDTF">2023-10-03T07:41:53Z</dcterms:modified>
</cp:coreProperties>
</file>